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50"/>
  </p:normalViewPr>
  <p:slideViewPr>
    <p:cSldViewPr snapToGrid="0" snapToObjects="1">
      <p:cViewPr varScale="1">
        <p:scale>
          <a:sx n="154" d="100"/>
          <a:sy n="154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Google Shape;61;p15"/>
          <p:cNvSpPr txBox="1">
            <a:spLocks noGrp="1"/>
          </p:cNvSpPr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81;p21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69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Google Shape;84;p21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1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8" y="4700820"/>
            <a:ext cx="336812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normAutofit/>
          </a:bodyPr>
          <a:lstStyle>
            <a:lvl1pPr algn="r">
              <a:defRPr sz="1000"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99;p25"/>
          <p:cNvSpPr txBox="1">
            <a:spLocks noGrp="1"/>
          </p:cNvSpPr>
          <p:nvPr>
            <p:ph type="title"/>
          </p:nvPr>
        </p:nvSpPr>
        <p:spPr>
          <a:xfrm>
            <a:off x="311707" y="230475"/>
            <a:ext cx="8520602" cy="2052598"/>
          </a:xfrm>
          <a:prstGeom prst="rect">
            <a:avLst/>
          </a:prstGeom>
        </p:spPr>
        <p:txBody>
          <a:bodyPr/>
          <a:lstStyle/>
          <a:p>
            <a:r>
              <a:t>CS 4476/6476 Project 2</a:t>
            </a:r>
          </a:p>
        </p:txBody>
      </p:sp>
      <p:sp>
        <p:nvSpPr>
          <p:cNvPr id="206" name="Google Shape;100;p25"/>
          <p:cNvSpPr txBox="1">
            <a:spLocks noGrp="1"/>
          </p:cNvSpPr>
          <p:nvPr>
            <p:ph type="body" sz="half" idx="1"/>
          </p:nvPr>
        </p:nvSpPr>
        <p:spPr>
          <a:xfrm>
            <a:off x="311699" y="2320025"/>
            <a:ext cx="8520602" cy="179730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</a:pPr>
            <a:r>
              <a:rPr dirty="0"/>
              <a:t>[</a:t>
            </a:r>
            <a:r>
              <a:rPr lang="en-US" altLang="zh-CN" dirty="0" err="1"/>
              <a:t>Ruoran</a:t>
            </a:r>
            <a:r>
              <a:rPr lang="zh-CN" altLang="en-US" dirty="0"/>
              <a:t> </a:t>
            </a:r>
            <a:r>
              <a:rPr lang="en-US" altLang="zh-CN" dirty="0"/>
              <a:t>Jia</a:t>
            </a:r>
            <a:r>
              <a:rPr dirty="0"/>
              <a:t>]</a:t>
            </a:r>
          </a:p>
          <a:p>
            <a:pPr marL="0" indent="0">
              <a:lnSpc>
                <a:spcPct val="90000"/>
              </a:lnSpc>
            </a:pPr>
            <a:r>
              <a:rPr dirty="0"/>
              <a:t>[</a:t>
            </a:r>
            <a:r>
              <a:rPr lang="en-US" altLang="zh-CN" dirty="0"/>
              <a:t>rjia41@gatech.edu</a:t>
            </a:r>
            <a:r>
              <a:rPr dirty="0"/>
              <a:t>]</a:t>
            </a:r>
          </a:p>
          <a:p>
            <a:pPr marL="0" indent="0">
              <a:lnSpc>
                <a:spcPct val="90000"/>
              </a:lnSpc>
            </a:pPr>
            <a:r>
              <a:rPr dirty="0"/>
              <a:t>[</a:t>
            </a:r>
            <a:r>
              <a:rPr lang="en-US" altLang="zh-CN" dirty="0"/>
              <a:t>rjia41</a:t>
            </a:r>
            <a:r>
              <a:rPr dirty="0"/>
              <a:t>]</a:t>
            </a:r>
          </a:p>
          <a:p>
            <a:pPr marL="0" indent="0">
              <a:lnSpc>
                <a:spcPct val="90000"/>
              </a:lnSpc>
            </a:pPr>
            <a:r>
              <a:rPr dirty="0"/>
              <a:t>[</a:t>
            </a:r>
            <a:r>
              <a:rPr lang="en-US" altLang="zh-CN" dirty="0"/>
              <a:t>903631225</a:t>
            </a:r>
            <a:r>
              <a:rPr dirty="0"/>
              <a:t>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159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3: Feature matching</a:t>
            </a:r>
          </a:p>
        </p:txBody>
      </p:sp>
      <p:sp>
        <p:nvSpPr>
          <p:cNvPr id="239" name="Google Shape;160;p34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[insert visualization of matches for Gaudi image pair from proj2.ipynb here]</a:t>
            </a:r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r>
              <a:rPr dirty="0"/>
              <a:t># matches: </a:t>
            </a:r>
            <a:r>
              <a:rPr lang="en-US" altLang="zh-CN" dirty="0"/>
              <a:t>5/100</a:t>
            </a:r>
          </a:p>
          <a:p>
            <a:pPr marL="0" indent="0">
              <a:buSzTx/>
              <a:buNone/>
            </a:pPr>
            <a:r>
              <a:rPr dirty="0"/>
              <a:t>Accuracy: </a:t>
            </a:r>
            <a:r>
              <a:rPr lang="en-US" altLang="zh-CN" dirty="0"/>
              <a:t>0</a:t>
            </a:r>
            <a:endParaRPr dirty="0"/>
          </a:p>
        </p:txBody>
      </p:sp>
      <p:sp>
        <p:nvSpPr>
          <p:cNvPr id="240" name="Google Shape;161;p34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marL="0" indent="0">
              <a:buSzTx/>
              <a:buNone/>
              <a:defRPr sz="1400"/>
            </a:pPr>
            <a:r>
              <a:rPr dirty="0"/>
              <a:t>[Describe your implementation of feature matching here]</a:t>
            </a:r>
            <a:endParaRPr lang="en-US" dirty="0"/>
          </a:p>
          <a:p>
            <a:pPr marL="0" indent="0">
              <a:buSzTx/>
              <a:buNone/>
              <a:defRPr sz="1400"/>
            </a:pPr>
            <a:endParaRPr lang="en-CN" dirty="0"/>
          </a:p>
          <a:p>
            <a:pPr marL="0" indent="0">
              <a:buSzTx/>
              <a:buNone/>
              <a:defRPr sz="1400"/>
            </a:pPr>
            <a:r>
              <a:rPr lang="en-US" altLang="zh-CN" dirty="0">
                <a:solidFill>
                  <a:schemeClr val="tx1"/>
                </a:solidFill>
              </a:rPr>
              <a:t>First,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Euclidean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distance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pairwaise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distances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between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two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image,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which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represented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two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features.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the 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earest-neighbor distance ratio tes</a:t>
            </a:r>
            <a:r>
              <a:rPr lang="en-US" altLang="zh-CN" dirty="0">
                <a:solidFill>
                  <a:schemeClr val="tx1"/>
                </a:solidFill>
              </a:rPr>
              <a:t>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through</a:t>
            </a:r>
            <a:r>
              <a:rPr lang="en-US" dirty="0">
                <a:solidFill>
                  <a:schemeClr val="tx1"/>
                </a:solidFill>
              </a:rPr>
              <a:t> calculating the ratio of the top two nearest neighbors for each point in feature 1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set,</a:t>
            </a:r>
            <a:r>
              <a:rPr lang="en-US" dirty="0">
                <a:solidFill>
                  <a:schemeClr val="tx1"/>
                </a:solidFill>
              </a:rPr>
              <a:t> and then 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compare it to a threshold (0.8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according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paper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referred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code).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f the ratio is lower than the threshold, I </a:t>
            </a:r>
            <a:r>
              <a:rPr lang="en-US" altLang="zh-CN" dirty="0">
                <a:solidFill>
                  <a:schemeClr val="tx1"/>
                </a:solidFill>
              </a:rPr>
              <a:t>will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consider</a:t>
            </a:r>
            <a:r>
              <a:rPr lang="en-US" dirty="0">
                <a:solidFill>
                  <a:schemeClr val="tx1"/>
                </a:solidFill>
              </a:rPr>
              <a:t> the nearest neighbor point in feature 2 </a:t>
            </a:r>
            <a:r>
              <a:rPr lang="en-US" altLang="zh-CN" dirty="0">
                <a:solidFill>
                  <a:schemeClr val="tx1"/>
                </a:solidFill>
              </a:rPr>
              <a:t>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match for the point in feature 1.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A07AD-C1CA-4F4C-B778-287812B96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761431"/>
            <a:ext cx="3898668" cy="17578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166;p3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4: SIFT feature descriptor</a:t>
            </a:r>
          </a:p>
        </p:txBody>
      </p:sp>
      <p:sp>
        <p:nvSpPr>
          <p:cNvPr id="243" name="Google Shape;167;p35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[insert visualization of SIFT feature descriptor from proj2.ipynb here]</a:t>
            </a:r>
          </a:p>
        </p:txBody>
      </p:sp>
      <p:sp>
        <p:nvSpPr>
          <p:cNvPr id="244" name="Google Shape;168;p3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rPr dirty="0"/>
              <a:t>[insert visualization of matches (with green/red lines for correct/incorrect correspondences) for Notre Dame image pair from proj2.ipynb here]</a:t>
            </a:r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r>
              <a:rPr dirty="0"/>
              <a:t># matches (out of 100): [</a:t>
            </a:r>
            <a:r>
              <a:rPr lang="en-US" altLang="zh-CN" dirty="0"/>
              <a:t>138/100</a:t>
            </a:r>
            <a:r>
              <a:rPr dirty="0"/>
              <a:t>]</a:t>
            </a:r>
          </a:p>
          <a:p>
            <a:pPr marL="0" indent="0">
              <a:buSzTx/>
              <a:buNone/>
              <a:defRPr sz="1400"/>
            </a:pPr>
            <a:r>
              <a:rPr dirty="0"/>
              <a:t>Accuracy: [</a:t>
            </a:r>
            <a:r>
              <a:rPr lang="en-US" altLang="zh-CN" dirty="0"/>
              <a:t>0.839</a:t>
            </a:r>
            <a:r>
              <a:rPr dirty="0"/>
              <a:t>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826796-7786-CA4F-A674-2FC79DCA7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33" y="1727100"/>
            <a:ext cx="2903940" cy="341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14F62A-40B8-F84B-96A7-A292C3788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97" y="1989612"/>
            <a:ext cx="3124191" cy="18794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173;p3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rPr dirty="0"/>
              <a:t>Part 4: SIFT feature descriptor</a:t>
            </a:r>
          </a:p>
        </p:txBody>
      </p:sp>
      <p:sp>
        <p:nvSpPr>
          <p:cNvPr id="247" name="Google Shape;174;p36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[insert visualization of matches for Mt. Rushmore image pair from proj2.ipynb here]</a:t>
            </a:r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r>
              <a:rPr dirty="0"/>
              <a:t># matches: [</a:t>
            </a:r>
            <a:r>
              <a:rPr lang="en-US" altLang="zh-CN" dirty="0"/>
              <a:t>121/100</a:t>
            </a:r>
            <a:r>
              <a:rPr dirty="0"/>
              <a:t>]</a:t>
            </a:r>
          </a:p>
          <a:p>
            <a:pPr marL="0" indent="0">
              <a:buSzTx/>
              <a:buNone/>
            </a:pPr>
            <a:r>
              <a:rPr dirty="0"/>
              <a:t>Accuracy: [</a:t>
            </a:r>
            <a:r>
              <a:rPr lang="en-US" altLang="zh-CN" dirty="0"/>
              <a:t>0.819</a:t>
            </a:r>
            <a:r>
              <a:rPr dirty="0"/>
              <a:t>]</a:t>
            </a:r>
          </a:p>
        </p:txBody>
      </p:sp>
      <p:sp>
        <p:nvSpPr>
          <p:cNvPr id="248" name="Google Shape;175;p36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rPr dirty="0"/>
              <a:t>[insert visualization of matches for </a:t>
            </a:r>
            <a:r>
              <a:rPr dirty="0" err="1"/>
              <a:t>Gaudiimage</a:t>
            </a:r>
            <a:r>
              <a:rPr dirty="0"/>
              <a:t> pair from proj2.ipynb here]</a:t>
            </a:r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r>
              <a:rPr dirty="0"/>
              <a:t># matches:</a:t>
            </a:r>
            <a:r>
              <a:rPr lang="zh-CN" altLang="en-US" dirty="0"/>
              <a:t> </a:t>
            </a:r>
            <a:r>
              <a:rPr lang="en-US" altLang="zh-CN" dirty="0"/>
              <a:t>5/100</a:t>
            </a:r>
            <a:endParaRPr dirty="0"/>
          </a:p>
          <a:p>
            <a:pPr marL="0" indent="0">
              <a:buSzTx/>
              <a:buNone/>
              <a:defRPr sz="1400"/>
            </a:pPr>
            <a:r>
              <a:rPr dirty="0"/>
              <a:t>Accuracy: </a:t>
            </a:r>
            <a:r>
              <a:rPr lang="en-US" altLang="zh-CN" dirty="0"/>
              <a:t>0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C4113-2EF2-C546-AFD1-88EB92C2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1833052"/>
            <a:ext cx="3581631" cy="1626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22BD61-970D-5343-937E-DE65E9D0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68520"/>
            <a:ext cx="4423029" cy="20444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4: SIFT feature descriptor</a:t>
            </a:r>
          </a:p>
        </p:txBody>
      </p:sp>
      <p:sp>
        <p:nvSpPr>
          <p:cNvPr id="251" name="Google Shape;181;p37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SzTx/>
              <a:buNone/>
            </a:pPr>
            <a:r>
              <a:rPr dirty="0"/>
              <a:t>[Describe your implementation of SIFT feature descriptors here]</a:t>
            </a:r>
            <a:endParaRPr lang="en-US" dirty="0"/>
          </a:p>
          <a:p>
            <a:pPr marL="0" indent="0">
              <a:buSzTx/>
              <a:buNone/>
            </a:pPr>
            <a:endParaRPr lang="en-CN" dirty="0"/>
          </a:p>
          <a:p>
            <a:pPr marL="0" indent="0">
              <a:buSzTx/>
              <a:buNone/>
            </a:pP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first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gradient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image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calculate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magnitude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orientation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gradients.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SIFT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feature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vector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each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point.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16x16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window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centered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point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128x1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vector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gradient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histogram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dividing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window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16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4x4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grids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vector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distribution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gradients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directions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each.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normalize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128x1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vector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take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sqrt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it.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finallly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SIFT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feature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descriptor.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2" name="Google Shape;182;p37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rPr dirty="0"/>
              <a:t>[Why are SIFT features better descriptors than the normalized patches?]</a:t>
            </a:r>
            <a:endParaRPr lang="en-US" dirty="0"/>
          </a:p>
          <a:p>
            <a:endParaRPr lang="en-CN" dirty="0"/>
          </a:p>
          <a:p>
            <a:r>
              <a:rPr lang="en-US" altLang="zh-CN" dirty="0">
                <a:solidFill>
                  <a:schemeClr val="tx1"/>
                </a:solidFill>
              </a:rPr>
              <a:t>SIFT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means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Scale invariant feature transform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SIFT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featrues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better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descriptors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because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transforms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image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large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collection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feature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vectors,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each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invariant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image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translation,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scaling,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rotation,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partially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invariant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illumination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changes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affine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3d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projection.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4: SIFT feature descriptor</a:t>
            </a:r>
          </a:p>
        </p:txBody>
      </p:sp>
      <p:sp>
        <p:nvSpPr>
          <p:cNvPr id="255" name="Google Shape;181;p3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[Why does our SIFT implementation perform worse on the given Gaudi image pair than the Notre Dame image</a:t>
            </a:r>
            <a:r>
              <a:rPr lang="en-US" dirty="0"/>
              <a:t> and Mt. Rushmore </a:t>
            </a:r>
            <a:r>
              <a:rPr dirty="0"/>
              <a:t>pair</a:t>
            </a:r>
            <a:r>
              <a:rPr lang="en-US" dirty="0"/>
              <a:t>s?</a:t>
            </a:r>
            <a:r>
              <a:rPr dirty="0"/>
              <a:t>]</a:t>
            </a:r>
            <a:endParaRPr lang="en-US" dirty="0"/>
          </a:p>
          <a:p>
            <a:pPr marL="0" indent="0">
              <a:buSzTx/>
              <a:buNone/>
            </a:pPr>
            <a:endParaRPr lang="en-CN" dirty="0"/>
          </a:p>
          <a:p>
            <a:pPr marL="0" indent="0">
              <a:buSzTx/>
              <a:buNone/>
            </a:pPr>
            <a:r>
              <a:rPr lang="en-US" altLang="zh-CN" dirty="0">
                <a:solidFill>
                  <a:schemeClr val="tx1"/>
                </a:solidFill>
              </a:rPr>
              <a:t>This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because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SIFT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implementation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scale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invariant.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</a:t>
            </a:r>
            <a:r>
              <a:rPr lang="en-US" dirty="0">
                <a:solidFill>
                  <a:schemeClr val="tx1"/>
                </a:solidFill>
              </a:rPr>
              <a:t>he Notre Dame pair </a:t>
            </a:r>
            <a:r>
              <a:rPr lang="en-US" altLang="zh-CN" dirty="0">
                <a:solidFill>
                  <a:schemeClr val="tx1"/>
                </a:solidFill>
              </a:rPr>
              <a:t>images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were taken from very similar viewpoints and with very similar illumination. Performance went down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little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bit</a:t>
            </a:r>
            <a:r>
              <a:rPr lang="en-US" dirty="0">
                <a:solidFill>
                  <a:schemeClr val="tx1"/>
                </a:solidFill>
              </a:rPr>
              <a:t> for the Mount Rushmore pair </a:t>
            </a:r>
            <a:r>
              <a:rPr lang="en-US" altLang="zh-CN" dirty="0">
                <a:solidFill>
                  <a:schemeClr val="tx1"/>
                </a:solidFill>
              </a:rPr>
              <a:t>because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their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illumination is inconsistent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performance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much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worse</a:t>
            </a:r>
            <a:r>
              <a:rPr lang="en-US" dirty="0">
                <a:solidFill>
                  <a:schemeClr val="tx1"/>
                </a:solidFill>
              </a:rPr>
              <a:t> on the Episcopal Gaudi pair </a:t>
            </a:r>
            <a:r>
              <a:rPr lang="en-US" altLang="zh-CN" dirty="0">
                <a:solidFill>
                  <a:schemeClr val="tx1"/>
                </a:solidFill>
              </a:rPr>
              <a:t>because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pair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both </a:t>
            </a:r>
            <a:r>
              <a:rPr lang="en-US" altLang="zh-CN" dirty="0">
                <a:solidFill>
                  <a:schemeClr val="tx1"/>
                </a:solidFill>
              </a:rPr>
              <a:t>different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from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illumination and scale. 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77822">
              <a:defRPr sz="2300"/>
            </a:pPr>
            <a:r>
              <a:t>Part 5: SIFT Descriptor Exploration</a:t>
            </a:r>
          </a:p>
        </p:txBody>
      </p:sp>
      <p:sp>
        <p:nvSpPr>
          <p:cNvPr id="258" name="Google Shape;181;p37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393106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Describe the effects of changing window size around features. Did different values have better performance?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181;p37"/>
          <p:cNvSpPr txBox="1"/>
          <p:nvPr/>
        </p:nvSpPr>
        <p:spPr>
          <a:xfrm>
            <a:off x="291046" y="1152475"/>
            <a:ext cx="8021056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lnSpc>
                <a:spcPct val="115000"/>
              </a:lnSpc>
              <a:defRPr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Describe the effects of changing the number of local cells in a window around a feature? Did different values have better performance?</a:t>
            </a:r>
          </a:p>
        </p:txBody>
      </p:sp>
      <p:sp>
        <p:nvSpPr>
          <p:cNvPr id="261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77822">
              <a:defRPr sz="2300"/>
            </a:pPr>
            <a:r>
              <a:t>Part 5: SIFT Descriptor Exploration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180;p3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877822">
              <a:defRPr sz="2300"/>
            </a:pPr>
            <a:r>
              <a:t>Part 5: SIFT Descriptor Exploration</a:t>
            </a:r>
          </a:p>
        </p:txBody>
      </p:sp>
      <p:sp>
        <p:nvSpPr>
          <p:cNvPr id="264" name="Google Shape;181;p37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358497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Describe the effects of changing number of orientations (bins) per histogram. Did different values have better performance?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Part 5: SIFT Descriptor Exploration</a:t>
            </a:r>
          </a:p>
        </p:txBody>
      </p:sp>
      <p:sp>
        <p:nvSpPr>
          <p:cNvPr id="267" name="Text Placeholder 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7605756" cy="3416400"/>
          </a:xfrm>
          <a:prstGeom prst="rect">
            <a:avLst/>
          </a:prstGeom>
        </p:spPr>
        <p:txBody>
          <a:bodyPr/>
          <a:lstStyle>
            <a:lvl1pPr marL="0" indent="139700">
              <a:buSzTx/>
              <a:buNone/>
            </a:lvl1pPr>
          </a:lstStyle>
          <a:p>
            <a:r>
              <a:t>[insert visualization of matches for your image pair from proj2.ipynb here]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187;p3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5: SIFT Descriptor Exploration</a:t>
            </a:r>
          </a:p>
        </p:txBody>
      </p:sp>
      <p:sp>
        <p:nvSpPr>
          <p:cNvPr id="270" name="Text Placeholder 2"/>
          <p:cNvSpPr txBox="1"/>
          <p:nvPr/>
        </p:nvSpPr>
        <p:spPr>
          <a:xfrm>
            <a:off x="123884" y="1152475"/>
            <a:ext cx="889623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>
            <a:lvl1pPr indent="139700">
              <a:lnSpc>
                <a:spcPct val="115000"/>
              </a:lnSpc>
              <a:defRPr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[Discuss why you think your SIFT pipeline worked well or poorly for the given building. Are there any characteristics that make it difficult to correctly match features]?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105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09" name="Google Shape;106;p26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[insert visualization of \sqrt(I</a:t>
            </a:r>
            <a:r>
              <a:rPr baseline="-25000"/>
              <a:t>x</a:t>
            </a:r>
            <a:r>
              <a:rPr baseline="30000"/>
              <a:t>2</a:t>
            </a:r>
            <a:r>
              <a:t> + I</a:t>
            </a:r>
            <a:r>
              <a:rPr baseline="-25000"/>
              <a:t>y</a:t>
            </a:r>
            <a:r>
              <a:rPr baseline="30000"/>
              <a:t>2</a:t>
            </a:r>
            <a:r>
              <a:t>) for Notre Dame image pair from proj2.ipynb here]</a:t>
            </a:r>
          </a:p>
        </p:txBody>
      </p:sp>
      <p:sp>
        <p:nvSpPr>
          <p:cNvPr id="210" name="Google Shape;107;p26"/>
          <p:cNvSpPr txBox="1">
            <a:spLocks noGrp="1"/>
          </p:cNvSpPr>
          <p:nvPr>
            <p:ph type="body" idx="21"/>
          </p:nvPr>
        </p:nvSpPr>
        <p:spPr>
          <a:xfrm>
            <a:off x="4785228" y="863550"/>
            <a:ext cx="3999903" cy="34164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rPr dirty="0"/>
              <a:t>[Which areas have highest magnitude? Why?</a:t>
            </a:r>
            <a:endParaRPr lang="en-US" dirty="0"/>
          </a:p>
          <a:p>
            <a:endParaRPr lang="en-CN" dirty="0"/>
          </a:p>
          <a:p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edges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picture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have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highest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magnitude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because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have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higher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gradient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values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direction,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both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directions.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E44ED9-7A65-6048-BE5B-DCD2EDA6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5" y="1671904"/>
            <a:ext cx="4456315" cy="27329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187;p3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Conclusion</a:t>
            </a:r>
          </a:p>
        </p:txBody>
      </p:sp>
      <p:sp>
        <p:nvSpPr>
          <p:cNvPr id="273" name="Google Shape;188;p3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rPr dirty="0"/>
              <a:t>[Why aren't our version of SIFT features rotation- or scale-invariant? What would you have to do to make them so?]</a:t>
            </a:r>
            <a:endParaRPr lang="en-CN" dirty="0"/>
          </a:p>
          <a:p>
            <a:r>
              <a:rPr lang="en-US" dirty="0">
                <a:solidFill>
                  <a:schemeClr val="tx1"/>
                </a:solidFill>
              </a:rPr>
              <a:t>Because we merely utilize the histogram of the key points' normalized orientation distribution. The paper states that in order to feature rotation invariant, we first pick important </a:t>
            </a:r>
            <a:r>
              <a:rPr lang="en-US" altLang="zh-CN" dirty="0">
                <a:solidFill>
                  <a:schemeClr val="tx1"/>
                </a:solidFill>
              </a:rPr>
              <a:t>locations</a:t>
            </a:r>
            <a:r>
              <a:rPr lang="en-US" dirty="0">
                <a:solidFill>
                  <a:schemeClr val="tx1"/>
                </a:solidFill>
              </a:rPr>
              <a:t> at the maximum and minimum of the difference of the Gaussian function applied in scale space. After that, we can compute the descriptor's orientation and assign each important point a specific angle. Then, to achieve scale invariant, we can compute the difference of Gaussians using the scale space that was constructed, and then utilize them to compute the scale-invariant Laplacian of Gaussian approximations.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12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13" name="Google Shape;113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[insert visualization of I</a:t>
            </a:r>
            <a:r>
              <a:rPr baseline="-25000"/>
              <a:t>x</a:t>
            </a:r>
            <a:r>
              <a:t>, I</a:t>
            </a:r>
            <a:r>
              <a:rPr baseline="-25000"/>
              <a:t>y</a:t>
            </a:r>
            <a:r>
              <a:t>, s</a:t>
            </a:r>
            <a:r>
              <a:rPr baseline="-25000"/>
              <a:t>x</a:t>
            </a:r>
            <a:r>
              <a:rPr baseline="30000"/>
              <a:t>2</a:t>
            </a:r>
            <a:r>
              <a:t>, s</a:t>
            </a:r>
            <a:r>
              <a:rPr baseline="-25000"/>
              <a:t>y</a:t>
            </a:r>
            <a:r>
              <a:rPr baseline="30000"/>
              <a:t>2</a:t>
            </a:r>
            <a:r>
              <a:t>, s</a:t>
            </a:r>
            <a:r>
              <a:rPr baseline="-25000"/>
              <a:t>x</a:t>
            </a:r>
            <a:r>
              <a:t>s</a:t>
            </a:r>
            <a:r>
              <a:rPr baseline="-25000"/>
              <a:t>y</a:t>
            </a:r>
            <a:r>
              <a:t> for Notre Dame image pair from proj2.ipynb here]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FF6F49-3C03-5348-AC0D-52D4D964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35" y="1575916"/>
            <a:ext cx="4479227" cy="34919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118;p2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rPr dirty="0"/>
              <a:t>Part 1: Harris corner detector</a:t>
            </a:r>
          </a:p>
        </p:txBody>
      </p:sp>
      <p:sp>
        <p:nvSpPr>
          <p:cNvPr id="216" name="Google Shape;119;p28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[insert visualization of corner response map of Notre Dame image from proj2.ipynb here]</a:t>
            </a:r>
          </a:p>
        </p:txBody>
      </p:sp>
      <p:sp>
        <p:nvSpPr>
          <p:cNvPr id="217" name="Google Shape;120;p28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rPr dirty="0"/>
              <a:t>[Are gradient features invariant to both additive shifts (brightness) and multiplicative gain (contrast)? Why or why not? See </a:t>
            </a:r>
            <a:r>
              <a:rPr dirty="0" err="1"/>
              <a:t>Szeliski</a:t>
            </a:r>
            <a:r>
              <a:rPr dirty="0"/>
              <a:t> Figure 3.2]</a:t>
            </a:r>
            <a:endParaRPr lang="en-US" dirty="0"/>
          </a:p>
          <a:p>
            <a:endParaRPr lang="en-CN" dirty="0"/>
          </a:p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invariant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additive</a:t>
            </a:r>
            <a:r>
              <a:rPr lang="zh-CN" altLang="en-US" dirty="0"/>
              <a:t> </a:t>
            </a:r>
            <a:r>
              <a:rPr lang="en-US" altLang="zh-CN" dirty="0"/>
              <a:t>shifts(brightness),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invariant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multiplicative</a:t>
            </a:r>
            <a:r>
              <a:rPr lang="zh-CN" altLang="en-US" dirty="0"/>
              <a:t> </a:t>
            </a:r>
            <a:r>
              <a:rPr lang="en-US" altLang="zh-CN" dirty="0"/>
              <a:t>gain</a:t>
            </a:r>
            <a:r>
              <a:rPr lang="zh-CN" altLang="en-US" dirty="0"/>
              <a:t> </a:t>
            </a:r>
            <a:r>
              <a:rPr lang="en-US" altLang="zh-CN" dirty="0"/>
              <a:t>(contrast).This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 err="1"/>
              <a:t>Szeliski</a:t>
            </a:r>
            <a:r>
              <a:rPr lang="en-US" dirty="0"/>
              <a:t> Figure 3.2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easily</a:t>
            </a:r>
            <a:r>
              <a:rPr lang="zh-CN" altLang="en-US" dirty="0"/>
              <a:t> </a:t>
            </a:r>
            <a:r>
              <a:rPr lang="en-US" altLang="zh-CN" dirty="0"/>
              <a:t>notice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additive</a:t>
            </a:r>
            <a:r>
              <a:rPr lang="zh-CN" altLang="en-US" dirty="0"/>
              <a:t> </a:t>
            </a:r>
            <a:r>
              <a:rPr lang="en-US" altLang="zh-CN" dirty="0"/>
              <a:t>shifts,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r>
              <a:rPr lang="zh-CN" altLang="en-US" dirty="0"/>
              <a:t> </a:t>
            </a:r>
            <a:r>
              <a:rPr lang="en-US" altLang="zh-CN" dirty="0"/>
              <a:t>(become</a:t>
            </a:r>
            <a:r>
              <a:rPr lang="zh-CN" altLang="en-US" dirty="0"/>
              <a:t> </a:t>
            </a:r>
            <a:r>
              <a:rPr lang="en-US" altLang="zh-CN" dirty="0"/>
              <a:t>sharper)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multiplicative</a:t>
            </a:r>
            <a:r>
              <a:rPr lang="zh-CN" altLang="en-US" dirty="0"/>
              <a:t> </a:t>
            </a:r>
            <a:r>
              <a:rPr lang="en-US" altLang="zh-CN" dirty="0"/>
              <a:t>gain.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751C1-7C4C-4B48-A586-5726041C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0" y="1771971"/>
            <a:ext cx="4516080" cy="262546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125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20" name="Google Shape;126;p29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[insert visualization of Notre Dame interest points from proj2.ipynb here]</a:t>
            </a:r>
          </a:p>
        </p:txBody>
      </p:sp>
      <p:sp>
        <p:nvSpPr>
          <p:cNvPr id="221" name="Google Shape;127;p2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t>[insert visualization of Mt. Rushmore interest points from proj2.ipynb here]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4F4EA6-7274-CE4A-AE5A-7969977E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" y="1771146"/>
            <a:ext cx="4676256" cy="2593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F12A55-0539-754F-9762-0C2CA1B2F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26" y="1809715"/>
            <a:ext cx="4156045" cy="15240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32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24" name="Google Shape;133;p30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[insert visualization of Gaudi interest points from proj2.ipynb here]</a:t>
            </a:r>
          </a:p>
        </p:txBody>
      </p:sp>
      <p:sp>
        <p:nvSpPr>
          <p:cNvPr id="225" name="Google Shape;134;p30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>
            <a:lvl1pPr marL="0" indent="0">
              <a:buSzTx/>
              <a:buNone/>
              <a:defRPr sz="1400"/>
            </a:lvl1pPr>
          </a:lstStyle>
          <a:p>
            <a:r>
              <a:rPr dirty="0"/>
              <a:t>[What are the advantages and disadvantages of using </a:t>
            </a:r>
            <a:r>
              <a:rPr dirty="0" err="1"/>
              <a:t>maxpooling</a:t>
            </a:r>
            <a:r>
              <a:rPr dirty="0"/>
              <a:t> for non-maximum suppression (NMS)?]</a:t>
            </a:r>
            <a:endParaRPr lang="en-US" dirty="0"/>
          </a:p>
          <a:p>
            <a:endParaRPr lang="en-CN" dirty="0"/>
          </a:p>
          <a:p>
            <a:r>
              <a:rPr lang="en-US" altLang="zh-CN" dirty="0">
                <a:solidFill>
                  <a:schemeClr val="tx1"/>
                </a:solidFill>
              </a:rPr>
              <a:t>Advantages: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Maxpooling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help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reasonable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number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points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spatial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compression,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saving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computation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resources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Maxpooling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also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provides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maximum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window.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Disadvantages: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Maxpooling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point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even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though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maximum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lower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other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points.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other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hand,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sometimes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when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point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higher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value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other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points,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maxpooling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might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give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interest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point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but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its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maximum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B12F2E-A90B-3C47-AB9D-A7078F51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0" y="1872660"/>
            <a:ext cx="4508029" cy="16519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139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1: Harris corner detector</a:t>
            </a:r>
          </a:p>
        </p:txBody>
      </p:sp>
      <p:sp>
        <p:nvSpPr>
          <p:cNvPr id="228" name="Google Shape;140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rPr dirty="0"/>
              <a:t>[What is your intuition behind what makes the Harris corner detector effective?]</a:t>
            </a:r>
            <a:endParaRPr lang="en-US" dirty="0"/>
          </a:p>
          <a:p>
            <a:pPr marL="0" indent="0">
              <a:spcBef>
                <a:spcPts val="1600"/>
              </a:spcBef>
              <a:buSzTx/>
              <a:buNone/>
            </a:pPr>
            <a:r>
              <a:rPr lang="en-US" altLang="zh-CN" dirty="0">
                <a:solidFill>
                  <a:schemeClr val="tx1"/>
                </a:solidFill>
              </a:rPr>
              <a:t>My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intuition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behind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Harris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corner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detector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sliding a small window over </a:t>
            </a:r>
            <a:r>
              <a:rPr lang="en-US" altLang="zh-CN" dirty="0">
                <a:solidFill>
                  <a:schemeClr val="tx1"/>
                </a:solidFill>
              </a:rPr>
              <a:t>an</a:t>
            </a:r>
            <a:r>
              <a:rPr lang="en-US" dirty="0">
                <a:solidFill>
                  <a:schemeClr val="tx1"/>
                </a:solidFill>
              </a:rPr>
              <a:t> image causes grad</a:t>
            </a:r>
            <a:r>
              <a:rPr lang="en-US" altLang="zh-CN" dirty="0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ent change in different directions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This can be used to detect corners as shifting the window in </a:t>
            </a:r>
            <a:r>
              <a:rPr lang="en-US" altLang="zh-CN" dirty="0">
                <a:solidFill>
                  <a:schemeClr val="tx1"/>
                </a:solidFill>
              </a:rPr>
              <a:t>windows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contain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corners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will result in a large change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gradients,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while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windows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don’t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contain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corners,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change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be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small.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spcBef>
                <a:spcPts val="1600"/>
              </a:spcBef>
              <a:buSzTx/>
              <a:buNone/>
            </a:pPr>
            <a:br>
              <a:rPr lang="en-US" dirty="0"/>
            </a:br>
            <a:endParaRPr lang="en-CN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14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2: Normalized patch feature descriptor</a:t>
            </a:r>
          </a:p>
        </p:txBody>
      </p:sp>
      <p:sp>
        <p:nvSpPr>
          <p:cNvPr id="231" name="Google Shape;146;p32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[insert visualization of normalized patch descriptor from proj2.ipynb here]</a:t>
            </a:r>
          </a:p>
        </p:txBody>
      </p:sp>
      <p:sp>
        <p:nvSpPr>
          <p:cNvPr id="232" name="Google Shape;147;p3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indent="0">
              <a:buSzTx/>
              <a:buNone/>
              <a:defRPr sz="1400"/>
            </a:lvl1pPr>
          </a:lstStyle>
          <a:p>
            <a:r>
              <a:rPr dirty="0"/>
              <a:t>[Why aren't normalized patches a very good descriptor?]</a:t>
            </a:r>
            <a:endParaRPr lang="en-US" dirty="0"/>
          </a:p>
          <a:p>
            <a:endParaRPr lang="en-CN" dirty="0"/>
          </a:p>
          <a:p>
            <a:r>
              <a:rPr lang="en-US" altLang="zh-CN" dirty="0">
                <a:solidFill>
                  <a:schemeClr val="tx1"/>
                </a:solidFill>
              </a:rPr>
              <a:t>Because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you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see,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local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appearance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features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change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orientation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scale,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sometimes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this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lead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deformations.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Hence,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normalized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patches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are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not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invariant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to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spatial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shifts,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additive shifts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multiplicative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gain.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D303E-2E8F-254F-A5A3-906B3DEB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8" y="1705059"/>
            <a:ext cx="4428721" cy="29934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52;p3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>
            <a:lvl1pPr defTabSz="877822">
              <a:defRPr sz="2300"/>
            </a:lvl1pPr>
          </a:lstStyle>
          <a:p>
            <a:r>
              <a:t>Part 3: Feature matching</a:t>
            </a:r>
          </a:p>
        </p:txBody>
      </p:sp>
      <p:sp>
        <p:nvSpPr>
          <p:cNvPr id="235" name="Google Shape;153;p33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[insert visualization of matches (with green/red lines for correct/incorrect correspondences) for Notre Dame image pair from proj2.ipynb here]</a:t>
            </a:r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endParaRPr dirty="0"/>
          </a:p>
          <a:p>
            <a:pPr marL="0" indent="0">
              <a:buSzTx/>
              <a:buNone/>
            </a:pPr>
            <a:r>
              <a:rPr dirty="0"/>
              <a:t># matches (out of 100):</a:t>
            </a:r>
            <a:r>
              <a:rPr lang="zh-CN" altLang="en-US" dirty="0"/>
              <a:t> </a:t>
            </a:r>
            <a:r>
              <a:rPr lang="en-US" altLang="zh-CN" dirty="0"/>
              <a:t>108/100</a:t>
            </a:r>
            <a:endParaRPr dirty="0"/>
          </a:p>
          <a:p>
            <a:pPr marL="0" indent="0">
              <a:buSzTx/>
              <a:buNone/>
            </a:pPr>
            <a:r>
              <a:rPr dirty="0"/>
              <a:t>Accuracy: </a:t>
            </a:r>
            <a:r>
              <a:rPr lang="en-US" altLang="zh-CN" dirty="0"/>
              <a:t>0.76</a:t>
            </a:r>
            <a:endParaRPr dirty="0"/>
          </a:p>
        </p:txBody>
      </p:sp>
      <p:sp>
        <p:nvSpPr>
          <p:cNvPr id="236" name="Google Shape;154;p33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SzTx/>
              <a:buNone/>
              <a:defRPr sz="1400"/>
            </a:pPr>
            <a:r>
              <a:rPr dirty="0"/>
              <a:t>[insert visualization of matches for Mt. Rushmore image pair from proj2.ipynb here]</a:t>
            </a:r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endParaRPr dirty="0"/>
          </a:p>
          <a:p>
            <a:pPr marL="0" indent="0">
              <a:buSzTx/>
              <a:buNone/>
              <a:defRPr sz="1400"/>
            </a:pPr>
            <a:r>
              <a:rPr dirty="0"/>
              <a:t># matches: </a:t>
            </a:r>
            <a:r>
              <a:rPr lang="en-US" altLang="zh-CN" dirty="0"/>
              <a:t>116/100</a:t>
            </a:r>
            <a:endParaRPr lang="en-US" dirty="0"/>
          </a:p>
          <a:p>
            <a:pPr marL="0" indent="0">
              <a:buSzTx/>
              <a:buNone/>
              <a:defRPr sz="1400"/>
            </a:pPr>
            <a:r>
              <a:rPr dirty="0"/>
              <a:t>Accuracy: </a:t>
            </a:r>
            <a:r>
              <a:rPr lang="en-US" altLang="zh-CN" dirty="0"/>
              <a:t>0.733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A39DA2-CDAE-EC4D-99D0-69743464A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1950686"/>
            <a:ext cx="2988425" cy="1973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00F86-11F5-AC4B-B278-8AF9C8F2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04" y="1705867"/>
            <a:ext cx="3915295" cy="17317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1391</Words>
  <Application>Microsoft Macintosh PowerPoint</Application>
  <PresentationFormat>On-screen Show (16:9)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CS 4476/6476 Project 2</vt:lpstr>
      <vt:lpstr>Part 1: Harris corner detector</vt:lpstr>
      <vt:lpstr>Part 1: Harris corner detector</vt:lpstr>
      <vt:lpstr>Part 1: Harris corner detector</vt:lpstr>
      <vt:lpstr>Part 1: Harris corner detector</vt:lpstr>
      <vt:lpstr>Part 1: Harris corner detector</vt:lpstr>
      <vt:lpstr>Part 1: Harris corner detector</vt:lpstr>
      <vt:lpstr>Part 2: Normalized patch feature descriptor</vt:lpstr>
      <vt:lpstr>Part 3: Feature matching</vt:lpstr>
      <vt:lpstr>Part 3: Feature matching</vt:lpstr>
      <vt:lpstr>Part 4: SIFT feature descriptor</vt:lpstr>
      <vt:lpstr>Part 4: SIFT feature descriptor</vt:lpstr>
      <vt:lpstr>Part 4: SIFT feature descriptor</vt:lpstr>
      <vt:lpstr>Part 4: SIFT feature descriptor</vt:lpstr>
      <vt:lpstr>Part 5: SIFT Descriptor Exploration</vt:lpstr>
      <vt:lpstr>Part 5: SIFT Descriptor Exploration</vt:lpstr>
      <vt:lpstr>Part 5: SIFT Descriptor Exploration</vt:lpstr>
      <vt:lpstr>Part 5: SIFT Descriptor Exploration</vt:lpstr>
      <vt:lpstr>Part 5: SIFT Descriptor Exploration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4476/6476 Project 2</dc:title>
  <cp:lastModifiedBy>Jia, Ruoran</cp:lastModifiedBy>
  <cp:revision>17</cp:revision>
  <dcterms:modified xsi:type="dcterms:W3CDTF">2022-10-04T04:20:03Z</dcterms:modified>
</cp:coreProperties>
</file>